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0C842B0A-3A45-40F6-A3DA-DCC90C32C4DA}" type="datetimeFigureOut">
              <a:rPr lang="id-ID" smtClean="0"/>
              <a:pPr/>
              <a:t>30/12/2011</a:t>
            </a:fld>
            <a:endParaRPr lang="id-ID"/>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id-ID"/>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312537E0-ECD6-4A80-998F-768BE3F29D56}" type="slidenum">
              <a:rPr lang="id-ID" smtClean="0"/>
              <a:pPr/>
              <a:t>‹#›</a:t>
            </a:fld>
            <a:endParaRPr lang="id-I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C842B0A-3A45-40F6-A3DA-DCC90C32C4DA}" type="datetimeFigureOut">
              <a:rPr lang="id-ID" smtClean="0"/>
              <a:pPr/>
              <a:t>30/12/2011</a:t>
            </a:fld>
            <a:endParaRPr lang="id-ID"/>
          </a:p>
        </p:txBody>
      </p:sp>
      <p:sp>
        <p:nvSpPr>
          <p:cNvPr id="5" name="Footer Placeholder 4"/>
          <p:cNvSpPr>
            <a:spLocks noGrp="1"/>
          </p:cNvSpPr>
          <p:nvPr>
            <p:ph type="ftr" sz="quarter" idx="11"/>
          </p:nvPr>
        </p:nvSpPr>
        <p:spPr/>
        <p:txBody>
          <a:bodyPr/>
          <a:lstStyle>
            <a:extLst/>
          </a:lstStyle>
          <a:p>
            <a:endParaRPr lang="id-ID"/>
          </a:p>
        </p:txBody>
      </p:sp>
      <p:sp>
        <p:nvSpPr>
          <p:cNvPr id="6" name="Slide Number Placeholder 5"/>
          <p:cNvSpPr>
            <a:spLocks noGrp="1"/>
          </p:cNvSpPr>
          <p:nvPr>
            <p:ph type="sldNum" sz="quarter" idx="12"/>
          </p:nvPr>
        </p:nvSpPr>
        <p:spPr/>
        <p:txBody>
          <a:bodyPr/>
          <a:lstStyle>
            <a:extLst/>
          </a:lstStyle>
          <a:p>
            <a:fld id="{312537E0-ECD6-4A80-998F-768BE3F29D56}" type="slidenum">
              <a:rPr lang="id-ID" smtClean="0"/>
              <a:pPr/>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C842B0A-3A45-40F6-A3DA-DCC90C32C4DA}" type="datetimeFigureOut">
              <a:rPr lang="id-ID" smtClean="0"/>
              <a:pPr/>
              <a:t>30/12/2011</a:t>
            </a:fld>
            <a:endParaRPr lang="id-ID"/>
          </a:p>
        </p:txBody>
      </p:sp>
      <p:sp>
        <p:nvSpPr>
          <p:cNvPr id="5" name="Footer Placeholder 4"/>
          <p:cNvSpPr>
            <a:spLocks noGrp="1"/>
          </p:cNvSpPr>
          <p:nvPr>
            <p:ph type="ftr" sz="quarter" idx="11"/>
          </p:nvPr>
        </p:nvSpPr>
        <p:spPr/>
        <p:txBody>
          <a:bodyPr/>
          <a:lstStyle>
            <a:extLst/>
          </a:lstStyle>
          <a:p>
            <a:endParaRPr lang="id-ID"/>
          </a:p>
        </p:txBody>
      </p:sp>
      <p:sp>
        <p:nvSpPr>
          <p:cNvPr id="6" name="Slide Number Placeholder 5"/>
          <p:cNvSpPr>
            <a:spLocks noGrp="1"/>
          </p:cNvSpPr>
          <p:nvPr>
            <p:ph type="sldNum" sz="quarter" idx="12"/>
          </p:nvPr>
        </p:nvSpPr>
        <p:spPr/>
        <p:txBody>
          <a:bodyPr/>
          <a:lstStyle>
            <a:extLst/>
          </a:lstStyle>
          <a:p>
            <a:fld id="{312537E0-ECD6-4A80-998F-768BE3F29D56}" type="slidenum">
              <a:rPr lang="id-ID" smtClean="0"/>
              <a:pPr/>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C842B0A-3A45-40F6-A3DA-DCC90C32C4DA}" type="datetimeFigureOut">
              <a:rPr lang="id-ID" smtClean="0"/>
              <a:pPr/>
              <a:t>30/12/2011</a:t>
            </a:fld>
            <a:endParaRPr lang="id-ID"/>
          </a:p>
        </p:txBody>
      </p:sp>
      <p:sp>
        <p:nvSpPr>
          <p:cNvPr id="5" name="Footer Placeholder 4"/>
          <p:cNvSpPr>
            <a:spLocks noGrp="1"/>
          </p:cNvSpPr>
          <p:nvPr>
            <p:ph type="ftr" sz="quarter" idx="11"/>
          </p:nvPr>
        </p:nvSpPr>
        <p:spPr/>
        <p:txBody>
          <a:bodyPr/>
          <a:lstStyle>
            <a:extLst/>
          </a:lstStyle>
          <a:p>
            <a:endParaRPr lang="id-ID"/>
          </a:p>
        </p:txBody>
      </p:sp>
      <p:sp>
        <p:nvSpPr>
          <p:cNvPr id="6" name="Slide Number Placeholder 5"/>
          <p:cNvSpPr>
            <a:spLocks noGrp="1"/>
          </p:cNvSpPr>
          <p:nvPr>
            <p:ph type="sldNum" sz="quarter" idx="12"/>
          </p:nvPr>
        </p:nvSpPr>
        <p:spPr/>
        <p:txBody>
          <a:bodyPr/>
          <a:lstStyle>
            <a:extLst/>
          </a:lstStyle>
          <a:p>
            <a:fld id="{312537E0-ECD6-4A80-998F-768BE3F29D56}" type="slidenum">
              <a:rPr lang="id-ID" smtClean="0"/>
              <a:pPr/>
              <a:t>‹#›</a:t>
            </a:fld>
            <a:endParaRPr lang="id-ID"/>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C842B0A-3A45-40F6-A3DA-DCC90C32C4DA}" type="datetimeFigureOut">
              <a:rPr lang="id-ID" smtClean="0"/>
              <a:pPr/>
              <a:t>30/12/2011</a:t>
            </a:fld>
            <a:endParaRPr lang="id-ID"/>
          </a:p>
        </p:txBody>
      </p:sp>
      <p:sp>
        <p:nvSpPr>
          <p:cNvPr id="5" name="Footer Placeholder 4"/>
          <p:cNvSpPr>
            <a:spLocks noGrp="1"/>
          </p:cNvSpPr>
          <p:nvPr>
            <p:ph type="ftr" sz="quarter" idx="11"/>
          </p:nvPr>
        </p:nvSpPr>
        <p:spPr/>
        <p:txBody>
          <a:bodyPr/>
          <a:lstStyle>
            <a:extLst/>
          </a:lstStyle>
          <a:p>
            <a:endParaRPr lang="id-ID"/>
          </a:p>
        </p:txBody>
      </p:sp>
      <p:sp>
        <p:nvSpPr>
          <p:cNvPr id="6" name="Slide Number Placeholder 5"/>
          <p:cNvSpPr>
            <a:spLocks noGrp="1"/>
          </p:cNvSpPr>
          <p:nvPr>
            <p:ph type="sldNum" sz="quarter" idx="12"/>
          </p:nvPr>
        </p:nvSpPr>
        <p:spPr/>
        <p:txBody>
          <a:bodyPr/>
          <a:lstStyle>
            <a:extLst/>
          </a:lstStyle>
          <a:p>
            <a:fld id="{312537E0-ECD6-4A80-998F-768BE3F29D56}" type="slidenum">
              <a:rPr lang="id-ID" smtClean="0"/>
              <a:pPr/>
              <a:t>‹#›</a:t>
            </a:fld>
            <a:endParaRPr lang="id-ID"/>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C842B0A-3A45-40F6-A3DA-DCC90C32C4DA}" type="datetimeFigureOut">
              <a:rPr lang="id-ID" smtClean="0"/>
              <a:pPr/>
              <a:t>30/12/2011</a:t>
            </a:fld>
            <a:endParaRPr lang="id-ID"/>
          </a:p>
        </p:txBody>
      </p:sp>
      <p:sp>
        <p:nvSpPr>
          <p:cNvPr id="6" name="Footer Placeholder 5"/>
          <p:cNvSpPr>
            <a:spLocks noGrp="1"/>
          </p:cNvSpPr>
          <p:nvPr>
            <p:ph type="ftr" sz="quarter" idx="11"/>
          </p:nvPr>
        </p:nvSpPr>
        <p:spPr/>
        <p:txBody>
          <a:bodyPr/>
          <a:lstStyle>
            <a:extLst/>
          </a:lstStyle>
          <a:p>
            <a:endParaRPr lang="id-ID"/>
          </a:p>
        </p:txBody>
      </p:sp>
      <p:sp>
        <p:nvSpPr>
          <p:cNvPr id="7" name="Slide Number Placeholder 6"/>
          <p:cNvSpPr>
            <a:spLocks noGrp="1"/>
          </p:cNvSpPr>
          <p:nvPr>
            <p:ph type="sldNum" sz="quarter" idx="12"/>
          </p:nvPr>
        </p:nvSpPr>
        <p:spPr/>
        <p:txBody>
          <a:bodyPr/>
          <a:lstStyle>
            <a:extLst/>
          </a:lstStyle>
          <a:p>
            <a:fld id="{312537E0-ECD6-4A80-998F-768BE3F29D56}" type="slidenum">
              <a:rPr lang="id-ID" smtClean="0"/>
              <a:pPr/>
              <a:t>‹#›</a:t>
            </a:fld>
            <a:endParaRPr lang="id-ID"/>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C842B0A-3A45-40F6-A3DA-DCC90C32C4DA}" type="datetimeFigureOut">
              <a:rPr lang="id-ID" smtClean="0"/>
              <a:pPr/>
              <a:t>30/12/2011</a:t>
            </a:fld>
            <a:endParaRPr lang="id-ID"/>
          </a:p>
        </p:txBody>
      </p:sp>
      <p:sp>
        <p:nvSpPr>
          <p:cNvPr id="8" name="Footer Placeholder 7"/>
          <p:cNvSpPr>
            <a:spLocks noGrp="1"/>
          </p:cNvSpPr>
          <p:nvPr>
            <p:ph type="ftr" sz="quarter" idx="11"/>
          </p:nvPr>
        </p:nvSpPr>
        <p:spPr/>
        <p:txBody>
          <a:bodyPr/>
          <a:lstStyle>
            <a:extLst/>
          </a:lstStyle>
          <a:p>
            <a:endParaRPr lang="id-ID"/>
          </a:p>
        </p:txBody>
      </p:sp>
      <p:sp>
        <p:nvSpPr>
          <p:cNvPr id="9" name="Slide Number Placeholder 8"/>
          <p:cNvSpPr>
            <a:spLocks noGrp="1"/>
          </p:cNvSpPr>
          <p:nvPr>
            <p:ph type="sldNum" sz="quarter" idx="12"/>
          </p:nvPr>
        </p:nvSpPr>
        <p:spPr/>
        <p:txBody>
          <a:bodyPr/>
          <a:lstStyle>
            <a:extLst/>
          </a:lstStyle>
          <a:p>
            <a:fld id="{312537E0-ECD6-4A80-998F-768BE3F29D56}" type="slidenum">
              <a:rPr lang="id-ID" smtClean="0"/>
              <a:pPr/>
              <a:t>‹#›</a:t>
            </a:fld>
            <a:endParaRPr lang="id-ID"/>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0C842B0A-3A45-40F6-A3DA-DCC90C32C4DA}" type="datetimeFigureOut">
              <a:rPr lang="id-ID" smtClean="0"/>
              <a:pPr/>
              <a:t>30/12/2011</a:t>
            </a:fld>
            <a:endParaRPr lang="id-ID"/>
          </a:p>
        </p:txBody>
      </p:sp>
      <p:sp>
        <p:nvSpPr>
          <p:cNvPr id="4" name="Footer Placeholder 3"/>
          <p:cNvSpPr>
            <a:spLocks noGrp="1"/>
          </p:cNvSpPr>
          <p:nvPr>
            <p:ph type="ftr" sz="quarter" idx="11"/>
          </p:nvPr>
        </p:nvSpPr>
        <p:spPr/>
        <p:txBody>
          <a:bodyPr/>
          <a:lstStyle>
            <a:extLst/>
          </a:lstStyle>
          <a:p>
            <a:endParaRPr lang="id-ID"/>
          </a:p>
        </p:txBody>
      </p:sp>
      <p:sp>
        <p:nvSpPr>
          <p:cNvPr id="5" name="Slide Number Placeholder 4"/>
          <p:cNvSpPr>
            <a:spLocks noGrp="1"/>
          </p:cNvSpPr>
          <p:nvPr>
            <p:ph type="sldNum" sz="quarter" idx="12"/>
          </p:nvPr>
        </p:nvSpPr>
        <p:spPr/>
        <p:txBody>
          <a:bodyPr/>
          <a:lstStyle>
            <a:extLst/>
          </a:lstStyle>
          <a:p>
            <a:fld id="{312537E0-ECD6-4A80-998F-768BE3F29D56}" type="slidenum">
              <a:rPr lang="id-ID" smtClean="0"/>
              <a:pPr/>
              <a:t>‹#›</a:t>
            </a:fld>
            <a:endParaRPr lang="id-ID"/>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0C842B0A-3A45-40F6-A3DA-DCC90C32C4DA}" type="datetimeFigureOut">
              <a:rPr lang="id-ID" smtClean="0"/>
              <a:pPr/>
              <a:t>30/12/2011</a:t>
            </a:fld>
            <a:endParaRPr lang="id-ID"/>
          </a:p>
        </p:txBody>
      </p:sp>
      <p:sp>
        <p:nvSpPr>
          <p:cNvPr id="3" name="Footer Placeholder 2"/>
          <p:cNvSpPr>
            <a:spLocks noGrp="1"/>
          </p:cNvSpPr>
          <p:nvPr>
            <p:ph type="ftr" sz="quarter" idx="11"/>
          </p:nvPr>
        </p:nvSpPr>
        <p:spPr/>
        <p:txBody>
          <a:bodyPr/>
          <a:lstStyle>
            <a:extLst/>
          </a:lstStyle>
          <a:p>
            <a:endParaRPr lang="id-ID"/>
          </a:p>
        </p:txBody>
      </p:sp>
      <p:sp>
        <p:nvSpPr>
          <p:cNvPr id="4" name="Slide Number Placeholder 3"/>
          <p:cNvSpPr>
            <a:spLocks noGrp="1"/>
          </p:cNvSpPr>
          <p:nvPr>
            <p:ph type="sldNum" sz="quarter" idx="12"/>
          </p:nvPr>
        </p:nvSpPr>
        <p:spPr/>
        <p:txBody>
          <a:bodyPr/>
          <a:lstStyle>
            <a:extLst/>
          </a:lstStyle>
          <a:p>
            <a:fld id="{312537E0-ECD6-4A80-998F-768BE3F29D56}" type="slidenum">
              <a:rPr lang="id-ID" smtClean="0"/>
              <a:pPr/>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0C842B0A-3A45-40F6-A3DA-DCC90C32C4DA}" type="datetimeFigureOut">
              <a:rPr lang="id-ID" smtClean="0"/>
              <a:pPr/>
              <a:t>30/12/2011</a:t>
            </a:fld>
            <a:endParaRPr lang="id-ID"/>
          </a:p>
        </p:txBody>
      </p:sp>
      <p:sp>
        <p:nvSpPr>
          <p:cNvPr id="6" name="Footer Placeholder 5"/>
          <p:cNvSpPr>
            <a:spLocks noGrp="1"/>
          </p:cNvSpPr>
          <p:nvPr>
            <p:ph type="ftr" sz="quarter" idx="11"/>
          </p:nvPr>
        </p:nvSpPr>
        <p:spPr/>
        <p:txBody>
          <a:bodyPr/>
          <a:lstStyle>
            <a:extLst/>
          </a:lstStyle>
          <a:p>
            <a:endParaRPr lang="id-ID"/>
          </a:p>
        </p:txBody>
      </p:sp>
      <p:sp>
        <p:nvSpPr>
          <p:cNvPr id="7" name="Slide Number Placeholder 6"/>
          <p:cNvSpPr>
            <a:spLocks noGrp="1"/>
          </p:cNvSpPr>
          <p:nvPr>
            <p:ph type="sldNum" sz="quarter" idx="12"/>
          </p:nvPr>
        </p:nvSpPr>
        <p:spPr/>
        <p:txBody>
          <a:bodyPr/>
          <a:lstStyle>
            <a:extLst/>
          </a:lstStyle>
          <a:p>
            <a:fld id="{312537E0-ECD6-4A80-998F-768BE3F29D56}" type="slidenum">
              <a:rPr lang="id-ID" smtClean="0"/>
              <a:pPr/>
              <a:t>‹#›</a:t>
            </a:fld>
            <a:endParaRPr lang="id-ID"/>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0C842B0A-3A45-40F6-A3DA-DCC90C32C4DA}" type="datetimeFigureOut">
              <a:rPr lang="id-ID" smtClean="0"/>
              <a:pPr/>
              <a:t>30/12/2011</a:t>
            </a:fld>
            <a:endParaRPr lang="id-ID"/>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id-ID"/>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312537E0-ECD6-4A80-998F-768BE3F29D56}" type="slidenum">
              <a:rPr lang="id-ID" smtClean="0"/>
              <a:pPr/>
              <a:t>‹#›</a:t>
            </a:fld>
            <a:endParaRPr lang="id-ID"/>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C842B0A-3A45-40F6-A3DA-DCC90C32C4DA}" type="datetimeFigureOut">
              <a:rPr lang="id-ID" smtClean="0"/>
              <a:pPr/>
              <a:t>30/12/2011</a:t>
            </a:fld>
            <a:endParaRPr lang="id-ID"/>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id-ID"/>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12537E0-ECD6-4A80-998F-768BE3F29D56}" type="slidenum">
              <a:rPr lang="id-ID" smtClean="0"/>
              <a:pPr/>
              <a:t>‹#›</a:t>
            </a:fld>
            <a:endParaRPr lang="id-ID"/>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id-ID" sz="6000" b="1" dirty="0" smtClean="0">
                <a:latin typeface="Algerian" pitchFamily="82" charset="0"/>
              </a:rPr>
              <a:t>KUTIPAN</a:t>
            </a:r>
            <a:endParaRPr lang="id-ID" sz="6000" b="1" dirty="0">
              <a:latin typeface="Algerian" pitchFamily="82"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85926"/>
            <a:ext cx="8229600" cy="4340237"/>
          </a:xfrm>
        </p:spPr>
        <p:txBody>
          <a:bodyPr/>
          <a:lstStyle/>
          <a:p>
            <a:pPr>
              <a:buNone/>
            </a:pPr>
            <a:r>
              <a:rPr lang="id-ID" dirty="0" smtClean="0">
                <a:latin typeface="Arial" pitchFamily="34" charset="0"/>
                <a:cs typeface="Arial" pitchFamily="34" charset="0"/>
              </a:rPr>
              <a:t>	Sumber </a:t>
            </a:r>
            <a:r>
              <a:rPr lang="id-ID" dirty="0" smtClean="0">
                <a:latin typeface="Arial" pitchFamily="34" charset="0"/>
                <a:cs typeface="Arial" pitchFamily="34" charset="0"/>
              </a:rPr>
              <a:t>kutipan ditulis di belakang atau di depan teks yang dikutip yang ditulis dalam tanda kurung dengan menyebutkan : nama pengarang, tahun penerbitan, dan halaman yang dikutip.</a:t>
            </a:r>
            <a:endParaRPr lang="id-ID" dirty="0">
              <a:latin typeface="Arial" pitchFamily="34" charset="0"/>
              <a:cs typeface="Arial" pitchFamily="34" charset="0"/>
            </a:endParaRPr>
          </a:p>
        </p:txBody>
      </p:sp>
      <p:sp>
        <p:nvSpPr>
          <p:cNvPr id="2" name="Title 1"/>
          <p:cNvSpPr>
            <a:spLocks noGrp="1"/>
          </p:cNvSpPr>
          <p:nvPr>
            <p:ph type="title"/>
          </p:nvPr>
        </p:nvSpPr>
        <p:spPr/>
        <p:txBody>
          <a:bodyPr/>
          <a:lstStyle/>
          <a:p>
            <a:r>
              <a:rPr lang="id-ID" dirty="0" smtClean="0">
                <a:latin typeface="Arial" pitchFamily="34" charset="0"/>
                <a:cs typeface="Arial" pitchFamily="34" charset="0"/>
              </a:rPr>
              <a:t>Penulisan Kutipan</a:t>
            </a:r>
            <a:endParaRPr lang="id-ID"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401080" cy="4829196"/>
          </a:xfrm>
        </p:spPr>
        <p:txBody>
          <a:bodyPr>
            <a:noAutofit/>
          </a:bodyPr>
          <a:lstStyle/>
          <a:p>
            <a:r>
              <a:rPr lang="id-ID" sz="2800" dirty="0" smtClean="0">
                <a:latin typeface="Arial" pitchFamily="34" charset="0"/>
                <a:cs typeface="Arial" pitchFamily="34" charset="0"/>
              </a:rPr>
              <a:t>Terdiri atas kutipan langsung pendek dan kutipan langsung panjang.</a:t>
            </a:r>
          </a:p>
          <a:p>
            <a:r>
              <a:rPr lang="id-ID" sz="2800" dirty="0" smtClean="0">
                <a:latin typeface="Arial" pitchFamily="34" charset="0"/>
                <a:cs typeface="Arial" pitchFamily="34" charset="0"/>
              </a:rPr>
              <a:t>Kutipan langsung pendek adalah kutipan yang panjangnya tidak melebihi tiga baris ketikan. Kutipan ini cukup dimasukkan kedalam teks dengan memberi tanda petik (“ . . . “) diantara kutipan tersebut.</a:t>
            </a:r>
          </a:p>
          <a:p>
            <a:pPr>
              <a:buNone/>
            </a:pPr>
            <a:r>
              <a:rPr lang="id-ID" sz="2800" dirty="0" smtClean="0">
                <a:latin typeface="Arial" pitchFamily="34" charset="0"/>
                <a:cs typeface="Arial" pitchFamily="34" charset="0"/>
              </a:rPr>
              <a:t>Contoh :</a:t>
            </a:r>
          </a:p>
          <a:p>
            <a:pPr>
              <a:buNone/>
            </a:pPr>
            <a:r>
              <a:rPr lang="id-ID" sz="2800" dirty="0" smtClean="0">
                <a:latin typeface="Arial" pitchFamily="34" charset="0"/>
                <a:cs typeface="Arial" pitchFamily="34" charset="0"/>
              </a:rPr>
              <a:t>	Kata </a:t>
            </a:r>
            <a:r>
              <a:rPr lang="id-ID" sz="2800" dirty="0" smtClean="0">
                <a:latin typeface="Arial" pitchFamily="34" charset="0"/>
                <a:cs typeface="Arial" pitchFamily="34" charset="0"/>
              </a:rPr>
              <a:t>“moral” diartikan sebagai “tolok ukur yang dipakai masyarakat” (Suseno,F.M., 1990: 19).</a:t>
            </a:r>
            <a:endParaRPr lang="id-ID" sz="2800" dirty="0">
              <a:latin typeface="Arial" pitchFamily="34" charset="0"/>
              <a:cs typeface="Arial" pitchFamily="34" charset="0"/>
            </a:endParaRPr>
          </a:p>
        </p:txBody>
      </p:sp>
      <p:sp>
        <p:nvSpPr>
          <p:cNvPr id="2" name="Title 1"/>
          <p:cNvSpPr>
            <a:spLocks noGrp="1"/>
          </p:cNvSpPr>
          <p:nvPr>
            <p:ph type="title"/>
          </p:nvPr>
        </p:nvSpPr>
        <p:spPr/>
        <p:txBody>
          <a:bodyPr>
            <a:normAutofit fontScale="90000"/>
          </a:bodyPr>
          <a:lstStyle/>
          <a:p>
            <a:r>
              <a:rPr lang="id-ID" sz="3600" dirty="0" smtClean="0">
                <a:latin typeface="Arial" pitchFamily="34" charset="0"/>
                <a:cs typeface="Arial" pitchFamily="34" charset="0"/>
              </a:rPr>
              <a:t>Kutipan Langsung (Direct Qu otation)</a:t>
            </a:r>
            <a:endParaRPr lang="id-ID" sz="36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0042"/>
            <a:ext cx="8329642" cy="5929354"/>
          </a:xfrm>
        </p:spPr>
        <p:txBody>
          <a:bodyPr>
            <a:normAutofit/>
          </a:bodyPr>
          <a:lstStyle/>
          <a:p>
            <a:pPr>
              <a:buNone/>
            </a:pPr>
            <a:r>
              <a:rPr lang="id-ID" dirty="0" smtClean="0">
                <a:latin typeface="Arial" pitchFamily="34" charset="0"/>
                <a:cs typeface="Arial" pitchFamily="34" charset="0"/>
              </a:rPr>
              <a:t>	Sedangkan </a:t>
            </a:r>
            <a:r>
              <a:rPr lang="id-ID" dirty="0" smtClean="0">
                <a:latin typeface="Arial" pitchFamily="34" charset="0"/>
                <a:cs typeface="Arial" pitchFamily="34" charset="0"/>
              </a:rPr>
              <a:t>kutipan langsung panjang adalah kutipan yang panjangnya melebihi tiga baris ketikan dan kutipan harus diketik menjorok ke dalam (lima ketukan) tanpa tanda petik, diketik dengan satu spasi.</a:t>
            </a:r>
          </a:p>
          <a:p>
            <a:pPr>
              <a:buNone/>
            </a:pPr>
            <a:r>
              <a:rPr lang="id-ID" dirty="0" smtClean="0">
                <a:latin typeface="Arial" pitchFamily="34" charset="0"/>
                <a:cs typeface="Arial" pitchFamily="34" charset="0"/>
              </a:rPr>
              <a:t>Contoh :</a:t>
            </a:r>
          </a:p>
          <a:p>
            <a:pPr lvl="1">
              <a:buNone/>
            </a:pPr>
            <a:r>
              <a:rPr lang="id-ID" dirty="0" smtClean="0">
                <a:latin typeface="Arial" pitchFamily="34" charset="0"/>
                <a:cs typeface="Arial" pitchFamily="34" charset="0"/>
              </a:rPr>
              <a:t>			Menurut Franz Magnis Suseno (1990: 23), kebebasan eksistensial dimaknai sebagai berikut :</a:t>
            </a:r>
          </a:p>
          <a:p>
            <a:pPr lvl="1">
              <a:buNone/>
            </a:pPr>
            <a:r>
              <a:rPr lang="id-ID" dirty="0">
                <a:latin typeface="Arial" pitchFamily="34" charset="0"/>
                <a:cs typeface="Arial" pitchFamily="34" charset="0"/>
              </a:rPr>
              <a:t>	</a:t>
            </a:r>
            <a:r>
              <a:rPr lang="id-ID" dirty="0" smtClean="0">
                <a:latin typeface="Arial" pitchFamily="34" charset="0"/>
                <a:cs typeface="Arial" pitchFamily="34" charset="0"/>
              </a:rPr>
              <a:t>		</a:t>
            </a:r>
            <a:r>
              <a:rPr lang="id-ID" dirty="0" smtClean="0">
                <a:latin typeface="Arial" pitchFamily="34" charset="0"/>
                <a:cs typeface="Arial" pitchFamily="34" charset="0"/>
              </a:rPr>
              <a:t>Kebebasan eksistensial pada hakikatnya 			terdiri dari kemampuan manusia untuk 			menentukan dirinya sendiri. Sifatnya positif. 		Artinya, kebebasan itu tidak menekankan 			segi bebas dari apa, melainkan bebas untuk 		apa.</a:t>
            </a:r>
            <a:endParaRPr lang="id-ID"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id-ID" dirty="0" smtClean="0">
                <a:latin typeface="Arial" pitchFamily="34" charset="0"/>
                <a:cs typeface="Arial" pitchFamily="34" charset="0"/>
              </a:rPr>
              <a:t>		Merupakan </a:t>
            </a:r>
            <a:r>
              <a:rPr lang="id-ID" dirty="0" smtClean="0">
                <a:latin typeface="Arial" pitchFamily="34" charset="0"/>
                <a:cs typeface="Arial" pitchFamily="34" charset="0"/>
              </a:rPr>
              <a:t>kutipan yang tidak persis sama dengan sumber aslinya. Kutipan ini merupakan ringkasan atau pokok-pokok yang disusun menurut jalan pikiran pengutip. Baik kutipan tidak langsung pendek maupun panjang harus diketik menjorok ke dalam (lima ketukan). Kutipan tidak langsung pendek, diketik tanpa tanda petik, dengan spasi normal. Sedangkan kutipan tidak langsung panjang, diketik tanpa tanda petik, dengan satu spasi.</a:t>
            </a:r>
            <a:endParaRPr lang="id-ID" dirty="0">
              <a:latin typeface="Arial" pitchFamily="34" charset="0"/>
              <a:cs typeface="Arial" pitchFamily="34" charset="0"/>
            </a:endParaRPr>
          </a:p>
        </p:txBody>
      </p:sp>
      <p:sp>
        <p:nvSpPr>
          <p:cNvPr id="3" name="Title 2"/>
          <p:cNvSpPr>
            <a:spLocks noGrp="1"/>
          </p:cNvSpPr>
          <p:nvPr>
            <p:ph type="title"/>
          </p:nvPr>
        </p:nvSpPr>
        <p:spPr/>
        <p:txBody>
          <a:bodyPr>
            <a:normAutofit/>
          </a:bodyPr>
          <a:lstStyle/>
          <a:p>
            <a:r>
              <a:rPr lang="id-ID" sz="2800" dirty="0" smtClean="0">
                <a:latin typeface="Arial" pitchFamily="34" charset="0"/>
                <a:cs typeface="Arial" pitchFamily="34" charset="0"/>
              </a:rPr>
              <a:t>Kutipan Tidak Langsung (Indirect Qu otation)</a:t>
            </a:r>
            <a:endParaRPr lang="id-ID"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57166"/>
            <a:ext cx="8229600" cy="6286544"/>
          </a:xfrm>
        </p:spPr>
        <p:txBody>
          <a:bodyPr>
            <a:normAutofit/>
          </a:bodyPr>
          <a:lstStyle/>
          <a:p>
            <a:pPr>
              <a:buNone/>
            </a:pPr>
            <a:r>
              <a:rPr lang="id-ID" sz="2400" dirty="0" smtClean="0">
                <a:latin typeface="Arial" pitchFamily="34" charset="0"/>
                <a:cs typeface="Arial" pitchFamily="34" charset="0"/>
              </a:rPr>
              <a:t>Contoh :</a:t>
            </a:r>
          </a:p>
          <a:p>
            <a:pPr>
              <a:buNone/>
            </a:pPr>
            <a:r>
              <a:rPr lang="id-ID" sz="2400" dirty="0" smtClean="0">
                <a:latin typeface="Arial" pitchFamily="34" charset="0"/>
                <a:cs typeface="Arial" pitchFamily="34" charset="0"/>
              </a:rPr>
              <a:t>	</a:t>
            </a:r>
            <a:r>
              <a:rPr lang="id-ID" sz="2400" dirty="0" smtClean="0">
                <a:latin typeface="Arial" pitchFamily="34" charset="0"/>
                <a:cs typeface="Arial" pitchFamily="34" charset="0"/>
              </a:rPr>
              <a:t>	Creshore 91986: 14) mengartikan civics sebagai 	ilmu kewarganegaraan, yang isinya mempelajari 	hubungan antar individu dan antara individu dengan 	negara.</a:t>
            </a:r>
          </a:p>
          <a:p>
            <a:pPr>
              <a:buNone/>
            </a:pPr>
            <a:endParaRPr lang="id-ID" sz="2400" dirty="0" smtClean="0">
              <a:latin typeface="Arial" pitchFamily="34" charset="0"/>
              <a:cs typeface="Arial" pitchFamily="34" charset="0"/>
            </a:endParaRPr>
          </a:p>
          <a:p>
            <a:pPr>
              <a:buNone/>
            </a:pPr>
            <a:r>
              <a:rPr lang="id-ID" sz="2400" dirty="0" smtClean="0">
                <a:latin typeface="Arial" pitchFamily="34" charset="0"/>
                <a:cs typeface="Arial" pitchFamily="34" charset="0"/>
              </a:rPr>
              <a:t>Contoh	:</a:t>
            </a:r>
          </a:p>
          <a:p>
            <a:pPr>
              <a:buNone/>
            </a:pPr>
            <a:r>
              <a:rPr lang="id-ID" sz="2400" dirty="0" smtClean="0">
                <a:latin typeface="Arial" pitchFamily="34" charset="0"/>
                <a:cs typeface="Arial" pitchFamily="34" charset="0"/>
              </a:rPr>
              <a:t>	</a:t>
            </a:r>
            <a:r>
              <a:rPr lang="id-ID" sz="2400" dirty="0" smtClean="0">
                <a:latin typeface="Arial" pitchFamily="34" charset="0"/>
                <a:cs typeface="Arial" pitchFamily="34" charset="0"/>
              </a:rPr>
              <a:t>	Istilah citizenship education atau education for 	citizenship menurut Cogan (1999: 4), cenderung 	digunakan dalam visi yang lebih luas, untuk 	menunjukkan dampak instruksional dan dampak 	pengiring dari keseluruhan prosaes pendidikan 	terhadap pembentukan karakter individu sebagai 	warganegara yang cerdas dan baik.</a:t>
            </a:r>
            <a:endParaRPr lang="id-ID" sz="2400" dirty="0">
              <a:latin typeface="Arial" pitchFamily="34" charset="0"/>
              <a:cs typeface="Aria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48</TotalTime>
  <Words>64</Words>
  <Application>Microsoft Office PowerPoint</Application>
  <PresentationFormat>On-screen Show (4:3)</PresentationFormat>
  <Paragraphs>19</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Concourse</vt:lpstr>
      <vt:lpstr>KUTIPAN</vt:lpstr>
      <vt:lpstr>Penulisan Kutipan</vt:lpstr>
      <vt:lpstr>Kutipan Langsung (Direct Qu otation)</vt:lpstr>
      <vt:lpstr>Slide 4</vt:lpstr>
      <vt:lpstr>Kutipan Tidak Langsung (Indirect Qu otation)</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KUTIPAN</dc:title>
  <dc:creator>samsung</dc:creator>
  <cp:lastModifiedBy>samsung</cp:lastModifiedBy>
  <cp:revision>7</cp:revision>
  <dcterms:created xsi:type="dcterms:W3CDTF">2011-12-20T07:03:32Z</dcterms:created>
  <dcterms:modified xsi:type="dcterms:W3CDTF">2011-12-30T02:00:43Z</dcterms:modified>
</cp:coreProperties>
</file>